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中等深淺樣式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2776" autoAdjust="0"/>
  </p:normalViewPr>
  <p:slideViewPr>
    <p:cSldViewPr>
      <p:cViewPr>
        <p:scale>
          <a:sx n="70" d="100"/>
          <a:sy n="70" d="100"/>
        </p:scale>
        <p:origin x="-1374" y="-4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8FBE201-ABA7-4D69-8C0B-5059BBD3018E}" type="datetimeFigureOut">
              <a:rPr lang="zh-TW" altLang="en-US" smtClean="0"/>
              <a:t>2015/5/7</a:t>
            </a:fld>
            <a:endParaRPr lang="zh-TW" altLang="en-US"/>
          </a:p>
        </p:txBody>
      </p:sp>
      <p:sp>
        <p:nvSpPr>
          <p:cNvPr id="4" name="投影片圖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TW" alt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90D7958-C4E7-4FE6-9F4B-7D36BB48745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3050165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0D7958-C4E7-4FE6-9F4B-7D36BB487451}" type="slidenum">
              <a:rPr lang="zh-TW" altLang="en-US" smtClean="0"/>
              <a:t>1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67272002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0D7958-C4E7-4FE6-9F4B-7D36BB487451}" type="slidenum">
              <a:rPr lang="zh-TW" altLang="en-US" smtClean="0"/>
              <a:t>2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2960694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smtClean="0"/>
              <a:t>按一下以編輯母片副標題樣式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9E8B6E-D6B9-4884-A5F0-F09FB7C426E8}" type="datetimeFigureOut">
              <a:rPr lang="zh-TW" altLang="en-US" smtClean="0"/>
              <a:t>2015/5/7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A735FB-F577-4A0D-8302-C18AA1039CB7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6978194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9E8B6E-D6B9-4884-A5F0-F09FB7C426E8}" type="datetimeFigureOut">
              <a:rPr lang="zh-TW" altLang="en-US" smtClean="0"/>
              <a:t>2015/5/7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A735FB-F577-4A0D-8302-C18AA1039CB7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6674599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9E8B6E-D6B9-4884-A5F0-F09FB7C426E8}" type="datetimeFigureOut">
              <a:rPr lang="zh-TW" altLang="en-US" smtClean="0"/>
              <a:t>2015/5/7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A735FB-F577-4A0D-8302-C18AA1039CB7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6164549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9E8B6E-D6B9-4884-A5F0-F09FB7C426E8}" type="datetimeFigureOut">
              <a:rPr lang="zh-TW" altLang="en-US" smtClean="0"/>
              <a:t>2015/5/7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A735FB-F577-4A0D-8302-C18AA1039CB7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0209607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9E8B6E-D6B9-4884-A5F0-F09FB7C426E8}" type="datetimeFigureOut">
              <a:rPr lang="zh-TW" altLang="en-US" smtClean="0"/>
              <a:t>2015/5/7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A735FB-F577-4A0D-8302-C18AA1039CB7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3494209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9E8B6E-D6B9-4884-A5F0-F09FB7C426E8}" type="datetimeFigureOut">
              <a:rPr lang="zh-TW" altLang="en-US" smtClean="0"/>
              <a:t>2015/5/7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A735FB-F577-4A0D-8302-C18AA1039CB7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6853294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9E8B6E-D6B9-4884-A5F0-F09FB7C426E8}" type="datetimeFigureOut">
              <a:rPr lang="zh-TW" altLang="en-US" smtClean="0"/>
              <a:t>2015/5/7</a:t>
            </a:fld>
            <a:endParaRPr lang="zh-TW" alt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A735FB-F577-4A0D-8302-C18AA1039CB7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597280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9E8B6E-D6B9-4884-A5F0-F09FB7C426E8}" type="datetimeFigureOut">
              <a:rPr lang="zh-TW" altLang="en-US" smtClean="0"/>
              <a:t>2015/5/7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A735FB-F577-4A0D-8302-C18AA1039CB7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600462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9E8B6E-D6B9-4884-A5F0-F09FB7C426E8}" type="datetimeFigureOut">
              <a:rPr lang="zh-TW" altLang="en-US" smtClean="0"/>
              <a:t>2015/5/7</a:t>
            </a:fld>
            <a:endParaRPr lang="zh-TW" alt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A735FB-F577-4A0D-8302-C18AA1039CB7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9331699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9E8B6E-D6B9-4884-A5F0-F09FB7C426E8}" type="datetimeFigureOut">
              <a:rPr lang="zh-TW" altLang="en-US" smtClean="0"/>
              <a:t>2015/5/7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A735FB-F577-4A0D-8302-C18AA1039CB7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6697529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9E8B6E-D6B9-4884-A5F0-F09FB7C426E8}" type="datetimeFigureOut">
              <a:rPr lang="zh-TW" altLang="en-US" smtClean="0"/>
              <a:t>2015/5/7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A735FB-F577-4A0D-8302-C18AA1039CB7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832081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16000" r="-1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9E8B6E-D6B9-4884-A5F0-F09FB7C426E8}" type="datetimeFigureOut">
              <a:rPr lang="zh-TW" altLang="en-US" smtClean="0"/>
              <a:t>2015/5/7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A735FB-F577-4A0D-8302-C18AA1039CB7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035345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gradFill>
            <a:gsLst>
              <a:gs pos="0">
                <a:schemeClr val="accent1">
                  <a:lumMod val="5000"/>
                  <a:lumOff val="95000"/>
                  <a:alpha val="50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>
            <a:normAutofit/>
          </a:bodyPr>
          <a:lstStyle/>
          <a:p>
            <a:r>
              <a:rPr lang="en-US" altLang="zh-TW" b="1" dirty="0"/>
              <a:t>SOME CIRCUMSTANCES OF SEMANTIC </a:t>
            </a:r>
            <a:r>
              <a:rPr lang="en-US" altLang="zh-TW" b="1" dirty="0" smtClean="0"/>
              <a:t>CHANGE</a:t>
            </a:r>
            <a:endParaRPr lang="zh-TW" altLang="en-US" dirty="0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403648" y="3933056"/>
            <a:ext cx="6400800" cy="1440160"/>
          </a:xfrm>
          <a:gradFill flip="none" rotWithShape="1">
            <a:gsLst>
              <a:gs pos="0">
                <a:schemeClr val="accent1">
                  <a:tint val="66000"/>
                  <a:satMod val="160000"/>
                  <a:alpha val="68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txBody>
          <a:bodyPr/>
          <a:lstStyle/>
          <a:p>
            <a:r>
              <a:rPr lang="en-US" altLang="zh-TW" b="1" dirty="0" smtClean="0">
                <a:solidFill>
                  <a:schemeClr val="tx1"/>
                </a:solidFill>
              </a:rPr>
              <a:t>101102052	Eva</a:t>
            </a:r>
          </a:p>
          <a:p>
            <a:r>
              <a:rPr lang="en-US" altLang="zh-TW" b="1" dirty="0" smtClean="0">
                <a:solidFill>
                  <a:schemeClr val="tx1"/>
                </a:solidFill>
              </a:rPr>
              <a:t>101102062	Jenny</a:t>
            </a:r>
            <a:endParaRPr lang="zh-TW" altLang="en-US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3715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gradFill flip="none" rotWithShape="1">
            <a:gsLst>
              <a:gs pos="0">
                <a:schemeClr val="tx2">
                  <a:lumMod val="60000"/>
                  <a:lumOff val="40000"/>
                  <a:tint val="66000"/>
                  <a:satMod val="160000"/>
                  <a:alpha val="69000"/>
                </a:schemeClr>
              </a:gs>
              <a:gs pos="50000">
                <a:schemeClr val="tx2">
                  <a:lumMod val="60000"/>
                  <a:lumOff val="40000"/>
                  <a:tint val="44500"/>
                  <a:satMod val="160000"/>
                </a:schemeClr>
              </a:gs>
              <a:gs pos="100000">
                <a:schemeClr val="tx2">
                  <a:lumMod val="60000"/>
                  <a:lumOff val="40000"/>
                  <a:tint val="23500"/>
                  <a:satMod val="160000"/>
                </a:schemeClr>
              </a:gs>
            </a:gsLst>
            <a:lin ang="2700000" scaled="1"/>
            <a:tileRect/>
          </a:gradFill>
        </p:spPr>
        <p:txBody>
          <a:bodyPr>
            <a:normAutofit fontScale="90000"/>
          </a:bodyPr>
          <a:lstStyle/>
          <a:p>
            <a:pPr lvl="0"/>
            <a:r>
              <a:rPr lang="en-US" altLang="zh-TW" b="1" dirty="0"/>
              <a:t>The meaning of a word may vary according </a:t>
            </a:r>
            <a:r>
              <a:rPr lang="en-US" altLang="zh-TW" b="1" dirty="0" smtClean="0"/>
              <a:t>to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637112"/>
          </a:xfrm>
          <a:gradFill flip="none" rotWithShape="1">
            <a:gsLst>
              <a:gs pos="0">
                <a:schemeClr val="accent1">
                  <a:tint val="66000"/>
                  <a:satMod val="160000"/>
                  <a:alpha val="67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</p:spPr>
        <p:txBody>
          <a:bodyPr>
            <a:normAutofit/>
          </a:bodyPr>
          <a:lstStyle/>
          <a:p>
            <a:r>
              <a:rPr lang="en-US" altLang="zh-TW" dirty="0"/>
              <a:t>the group that uses </a:t>
            </a:r>
            <a:r>
              <a:rPr lang="en-US" altLang="zh-TW" dirty="0" smtClean="0"/>
              <a:t>it</a:t>
            </a:r>
          </a:p>
          <a:p>
            <a:pPr lvl="1"/>
            <a:r>
              <a:rPr lang="en-US" altLang="zh-TW" dirty="0"/>
              <a:t>s</a:t>
            </a:r>
            <a:r>
              <a:rPr lang="en-US" altLang="zh-TW" dirty="0" smtClean="0"/>
              <a:t>mart </a:t>
            </a:r>
            <a:r>
              <a:rPr lang="zh-TW" altLang="en-US" dirty="0" smtClean="0"/>
              <a:t>→ </a:t>
            </a:r>
            <a:r>
              <a:rPr lang="en-US" altLang="zh-TW" dirty="0" smtClean="0"/>
              <a:t>meaning intelligent or fashionable?</a:t>
            </a:r>
          </a:p>
          <a:p>
            <a:r>
              <a:rPr lang="en-US" altLang="zh-TW" dirty="0"/>
              <a:t>changes in the thing to which it refers</a:t>
            </a:r>
            <a:r>
              <a:rPr lang="en-US" altLang="zh-TW" dirty="0" smtClean="0"/>
              <a:t>.</a:t>
            </a:r>
          </a:p>
          <a:p>
            <a:pPr lvl="1"/>
            <a:r>
              <a:rPr lang="en-US" altLang="zh-TW" dirty="0" smtClean="0"/>
              <a:t>hall </a:t>
            </a:r>
          </a:p>
          <a:p>
            <a:r>
              <a:rPr lang="en-US" altLang="zh-TW" dirty="0" smtClean="0"/>
              <a:t>the </a:t>
            </a:r>
            <a:r>
              <a:rPr lang="en-US" altLang="zh-TW" dirty="0"/>
              <a:t>shift in point of view. </a:t>
            </a:r>
            <a:endParaRPr lang="en-US" altLang="zh-TW" dirty="0" smtClean="0"/>
          </a:p>
          <a:p>
            <a:pPr lvl="1"/>
            <a:r>
              <a:rPr lang="en-US" altLang="zh-TW" dirty="0" smtClean="0"/>
              <a:t>Crescent</a:t>
            </a:r>
            <a:endParaRPr lang="en-US" altLang="zh-TW" dirty="0"/>
          </a:p>
          <a:p>
            <a:pPr lvl="2"/>
            <a:r>
              <a:rPr lang="en-US" altLang="zh-TW" dirty="0" smtClean="0"/>
              <a:t>”growing, increasing”</a:t>
            </a:r>
          </a:p>
          <a:p>
            <a:pPr lvl="2"/>
            <a:r>
              <a:rPr lang="en-US" altLang="zh-TW" dirty="0" smtClean="0"/>
              <a:t>emphasis on </a:t>
            </a:r>
            <a:r>
              <a:rPr lang="en-US" altLang="zh-TW" dirty="0"/>
              <a:t>shape, specifically on a particular shape of the moon, rather than upon growth</a:t>
            </a:r>
            <a:endParaRPr lang="en-US" altLang="zh-TW" dirty="0" smtClean="0"/>
          </a:p>
          <a:p>
            <a:pPr lvl="1"/>
            <a:endParaRPr lang="en-US" altLang="zh-TW" dirty="0" smtClean="0"/>
          </a:p>
          <a:p>
            <a:endParaRPr lang="zh-TW" altLang="en-US" dirty="0"/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9952" y="2063581"/>
            <a:ext cx="4464496" cy="2976331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15047" y="3067805"/>
            <a:ext cx="2959890" cy="1972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766403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gradFill flip="none" rotWithShape="1">
            <a:gsLst>
              <a:gs pos="0">
                <a:schemeClr val="accent1">
                  <a:tint val="66000"/>
                  <a:satMod val="160000"/>
                  <a:alpha val="71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</p:spPr>
        <p:txBody>
          <a:bodyPr>
            <a:noAutofit/>
          </a:bodyPr>
          <a:lstStyle/>
          <a:p>
            <a:pPr lvl="0"/>
            <a:r>
              <a:rPr lang="en-US" altLang="zh-TW" sz="3200" b="1" dirty="0"/>
              <a:t>When learned words become popular, </a:t>
            </a:r>
            <a:r>
              <a:rPr lang="en-US" altLang="zh-TW" sz="3200" b="1" dirty="0" smtClean="0"/>
              <a:t>they develop less </a:t>
            </a:r>
            <a:r>
              <a:rPr lang="en-US" altLang="zh-TW" sz="3200" b="1" dirty="0"/>
              <a:t>exact meanings</a:t>
            </a:r>
            <a:r>
              <a:rPr lang="en-US" altLang="zh-TW" sz="3200" b="1" dirty="0" smtClean="0"/>
              <a:t>. For </a:t>
            </a:r>
            <a:r>
              <a:rPr lang="en-US" altLang="zh-TW" sz="3200" b="1" dirty="0"/>
              <a:t>example</a:t>
            </a:r>
            <a:r>
              <a:rPr lang="en-US" altLang="zh-TW" sz="3200" b="1" dirty="0" smtClean="0"/>
              <a:t>:</a:t>
            </a:r>
            <a:endParaRPr lang="zh-TW" altLang="en-US" sz="3200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228600" y="1700808"/>
            <a:ext cx="8686800" cy="4525963"/>
          </a:xfrm>
          <a:gradFill flip="none" rotWithShape="1">
            <a:gsLst>
              <a:gs pos="0">
                <a:schemeClr val="accent1">
                  <a:tint val="66000"/>
                  <a:satMod val="160000"/>
                  <a:alpha val="7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  <a:tileRect/>
          </a:gradFill>
        </p:spPr>
        <p:txBody>
          <a:bodyPr/>
          <a:lstStyle/>
          <a:p>
            <a:r>
              <a:rPr lang="en-US" altLang="zh-TW" dirty="0" smtClean="0"/>
              <a:t>Philosophy : love </a:t>
            </a:r>
            <a:r>
              <a:rPr lang="en-US" altLang="zh-TW" dirty="0"/>
              <a:t>of wisdom</a:t>
            </a:r>
            <a:endParaRPr lang="en-US" altLang="zh-TW" dirty="0" smtClean="0"/>
          </a:p>
          <a:p>
            <a:r>
              <a:rPr lang="en-US" altLang="zh-TW" dirty="0" smtClean="0"/>
              <a:t>Complex : aberration </a:t>
            </a:r>
            <a:r>
              <a:rPr lang="en-US" altLang="zh-TW" dirty="0"/>
              <a:t>resulting from suppressed</a:t>
            </a:r>
          </a:p>
          <a:p>
            <a:r>
              <a:rPr lang="en-US" altLang="zh-TW" dirty="0"/>
              <a:t>emotion</a:t>
            </a:r>
            <a:endParaRPr lang="en-US" altLang="zh-TW" dirty="0" smtClean="0"/>
          </a:p>
          <a:p>
            <a:r>
              <a:rPr lang="en-US" altLang="zh-TW" dirty="0" smtClean="0"/>
              <a:t>Charisma</a:t>
            </a:r>
          </a:p>
          <a:p>
            <a:r>
              <a:rPr lang="en-US" altLang="zh-TW" dirty="0" smtClean="0"/>
              <a:t>Interface</a:t>
            </a:r>
          </a:p>
          <a:p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553717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gradFill flip="none" rotWithShape="1">
            <a:gsLst>
              <a:gs pos="0">
                <a:schemeClr val="accent1">
                  <a:tint val="66000"/>
                  <a:satMod val="160000"/>
                  <a:alpha val="7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  <a:tileRect/>
          </a:gradFill>
        </p:spPr>
        <p:txBody>
          <a:bodyPr>
            <a:normAutofit fontScale="90000"/>
          </a:bodyPr>
          <a:lstStyle/>
          <a:p>
            <a:pPr lvl="0"/>
            <a:r>
              <a:rPr lang="en-US" altLang="zh-TW" b="1" dirty="0"/>
              <a:t>It is hard to talk about persons without specifying their </a:t>
            </a:r>
            <a:r>
              <a:rPr lang="en-US" altLang="zh-TW" b="1" dirty="0" smtClean="0"/>
              <a:t>sex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57200" y="1628800"/>
            <a:ext cx="8435280" cy="5107706"/>
          </a:xfrm>
          <a:gradFill flip="none" rotWithShape="1">
            <a:gsLst>
              <a:gs pos="0">
                <a:schemeClr val="accent1">
                  <a:tint val="66000"/>
                  <a:satMod val="160000"/>
                  <a:alpha val="72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</p:spPr>
        <p:txBody>
          <a:bodyPr/>
          <a:lstStyle/>
          <a:p>
            <a:r>
              <a:rPr lang="en-US" altLang="zh-TW" dirty="0"/>
              <a:t>Men (the </a:t>
            </a:r>
            <a:r>
              <a:rPr lang="en-US" altLang="zh-TW" dirty="0" smtClean="0"/>
              <a:t>species/the sex)</a:t>
            </a:r>
          </a:p>
          <a:p>
            <a:pPr lvl="1"/>
            <a:r>
              <a:rPr lang="en-US" altLang="zh-TW" dirty="0"/>
              <a:t>Men </a:t>
            </a:r>
            <a:r>
              <a:rPr lang="en-US" altLang="zh-TW" dirty="0" smtClean="0"/>
              <a:t>are mortal.</a:t>
            </a:r>
          </a:p>
          <a:p>
            <a:pPr lvl="1"/>
            <a:r>
              <a:rPr lang="en-US" altLang="zh-TW" dirty="0"/>
              <a:t>Men </a:t>
            </a:r>
            <a:r>
              <a:rPr lang="en-US" altLang="zh-TW" dirty="0" smtClean="0"/>
              <a:t>have </a:t>
            </a:r>
            <a:r>
              <a:rPr lang="en-US" altLang="zh-TW" dirty="0"/>
              <a:t>shorter lives than women</a:t>
            </a:r>
            <a:r>
              <a:rPr lang="en-US" altLang="zh-TW" dirty="0" smtClean="0"/>
              <a:t>.</a:t>
            </a:r>
          </a:p>
          <a:p>
            <a:r>
              <a:rPr lang="en-US" altLang="zh-TW" dirty="0" smtClean="0"/>
              <a:t>Words for animals</a:t>
            </a:r>
          </a:p>
          <a:p>
            <a:endParaRPr lang="zh-TW" altLang="en-US" dirty="0"/>
          </a:p>
        </p:txBody>
      </p:sp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37927883"/>
              </p:ext>
            </p:extLst>
          </p:nvPr>
        </p:nvGraphicFramePr>
        <p:xfrm>
          <a:off x="827584" y="3933056"/>
          <a:ext cx="7859216" cy="2448273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982402"/>
                <a:gridCol w="982402"/>
                <a:gridCol w="982402"/>
                <a:gridCol w="982402"/>
                <a:gridCol w="982402"/>
                <a:gridCol w="982402"/>
                <a:gridCol w="982402"/>
                <a:gridCol w="982402"/>
              </a:tblGrid>
              <a:tr h="816091">
                <a:tc>
                  <a:txBody>
                    <a:bodyPr/>
                    <a:lstStyle/>
                    <a:p>
                      <a:pPr algn="ctr"/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dirty="0" smtClean="0"/>
                        <a:t>sheep</a:t>
                      </a:r>
                      <a:endParaRPr lang="zh-TW" alt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dirty="0" smtClean="0"/>
                        <a:t>ram</a:t>
                      </a:r>
                      <a:endParaRPr lang="zh-TW" alt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dirty="0" smtClean="0"/>
                        <a:t>ewe</a:t>
                      </a:r>
                      <a:endParaRPr lang="zh-TW" alt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dirty="0" smtClean="0"/>
                        <a:t>duck </a:t>
                      </a:r>
                      <a:endParaRPr lang="zh-TW" alt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dirty="0" smtClean="0"/>
                        <a:t>drake</a:t>
                      </a:r>
                      <a:endParaRPr lang="zh-TW" alt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dirty="0" smtClean="0"/>
                        <a:t>lion</a:t>
                      </a:r>
                      <a:endParaRPr lang="zh-TW" alt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dirty="0" smtClean="0"/>
                        <a:t>lioness</a:t>
                      </a:r>
                      <a:endParaRPr lang="zh-TW" alt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816091">
                <a:tc>
                  <a:txBody>
                    <a:bodyPr/>
                    <a:lstStyle/>
                    <a:p>
                      <a:pPr algn="ctr"/>
                      <a:r>
                        <a:rPr lang="en-US" altLang="zh-TW" dirty="0" smtClean="0"/>
                        <a:t>male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b="1" dirty="0" smtClean="0">
                          <a:solidFill>
                            <a:srgbClr val="FF0000"/>
                          </a:solidFill>
                        </a:rPr>
                        <a:t>Ⅴ</a:t>
                      </a:r>
                      <a:endParaRPr lang="zh-TW" alt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b="1" dirty="0" smtClean="0">
                          <a:solidFill>
                            <a:srgbClr val="FF0000"/>
                          </a:solidFill>
                        </a:rPr>
                        <a:t>Ⅴ</a:t>
                      </a:r>
                      <a:endParaRPr lang="zh-TW" altLang="en-US" b="1" dirty="0" smtClean="0">
                        <a:solidFill>
                          <a:srgbClr val="FF0000"/>
                        </a:solidFill>
                      </a:endParaRPr>
                    </a:p>
                    <a:p>
                      <a:pPr algn="ctr"/>
                      <a:endParaRPr lang="zh-TW" alt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TW" alt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b="1" dirty="0" smtClean="0">
                          <a:solidFill>
                            <a:srgbClr val="FF0000"/>
                          </a:solidFill>
                        </a:rPr>
                        <a:t>Ⅴ</a:t>
                      </a:r>
                      <a:endParaRPr lang="zh-TW" altLang="en-US" b="1" dirty="0" smtClean="0">
                        <a:solidFill>
                          <a:srgbClr val="FF0000"/>
                        </a:solidFill>
                      </a:endParaRPr>
                    </a:p>
                    <a:p>
                      <a:pPr algn="ctr"/>
                      <a:endParaRPr lang="zh-TW" alt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b="1" dirty="0" smtClean="0">
                          <a:solidFill>
                            <a:srgbClr val="FF0000"/>
                          </a:solidFill>
                        </a:rPr>
                        <a:t>Ⅴ</a:t>
                      </a:r>
                      <a:endParaRPr lang="zh-TW" altLang="en-US" b="1" dirty="0" smtClean="0">
                        <a:solidFill>
                          <a:srgbClr val="FF0000"/>
                        </a:solidFill>
                      </a:endParaRPr>
                    </a:p>
                    <a:p>
                      <a:pPr algn="ctr"/>
                      <a:endParaRPr lang="zh-TW" alt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b="1" dirty="0" smtClean="0">
                          <a:solidFill>
                            <a:srgbClr val="FF0000"/>
                          </a:solidFill>
                        </a:rPr>
                        <a:t>Ⅴ</a:t>
                      </a:r>
                      <a:endParaRPr lang="zh-TW" altLang="en-US" b="1" dirty="0" smtClean="0">
                        <a:solidFill>
                          <a:srgbClr val="FF0000"/>
                        </a:solidFill>
                      </a:endParaRPr>
                    </a:p>
                    <a:p>
                      <a:pPr algn="ctr"/>
                      <a:endParaRPr lang="zh-TW" alt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TW" altLang="en-US" b="1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816091">
                <a:tc>
                  <a:txBody>
                    <a:bodyPr/>
                    <a:lstStyle/>
                    <a:p>
                      <a:pPr algn="ctr"/>
                      <a:r>
                        <a:rPr lang="en-US" altLang="zh-TW" dirty="0" smtClean="0"/>
                        <a:t>female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b="1" dirty="0" smtClean="0">
                          <a:solidFill>
                            <a:srgbClr val="FF0000"/>
                          </a:solidFill>
                        </a:rPr>
                        <a:t>Ⅴ</a:t>
                      </a:r>
                      <a:endParaRPr lang="zh-TW" altLang="en-US" b="1" dirty="0" smtClean="0">
                        <a:solidFill>
                          <a:srgbClr val="FF0000"/>
                        </a:solidFill>
                      </a:endParaRPr>
                    </a:p>
                    <a:p>
                      <a:pPr algn="ctr"/>
                      <a:endParaRPr lang="zh-TW" alt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TW" alt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b="1" dirty="0" smtClean="0">
                          <a:solidFill>
                            <a:srgbClr val="FF0000"/>
                          </a:solidFill>
                        </a:rPr>
                        <a:t>Ⅴ</a:t>
                      </a:r>
                      <a:endParaRPr lang="zh-TW" altLang="en-US" b="1" dirty="0" smtClean="0">
                        <a:solidFill>
                          <a:srgbClr val="FF0000"/>
                        </a:solidFill>
                      </a:endParaRPr>
                    </a:p>
                    <a:p>
                      <a:pPr algn="ctr"/>
                      <a:endParaRPr lang="zh-TW" alt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b="1" dirty="0" smtClean="0">
                          <a:solidFill>
                            <a:srgbClr val="FF0000"/>
                          </a:solidFill>
                        </a:rPr>
                        <a:t>Ⅴ</a:t>
                      </a:r>
                      <a:endParaRPr lang="zh-TW" altLang="en-US" b="1" dirty="0" smtClean="0">
                        <a:solidFill>
                          <a:srgbClr val="FF0000"/>
                        </a:solidFill>
                      </a:endParaRPr>
                    </a:p>
                    <a:p>
                      <a:pPr algn="ctr"/>
                      <a:endParaRPr lang="zh-TW" alt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TW" alt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b="1" dirty="0" smtClean="0">
                          <a:solidFill>
                            <a:srgbClr val="FF0000"/>
                          </a:solidFill>
                        </a:rPr>
                        <a:t>Ⅴ</a:t>
                      </a:r>
                      <a:endParaRPr lang="zh-TW" altLang="en-US" b="1" dirty="0" smtClean="0">
                        <a:solidFill>
                          <a:srgbClr val="FF0000"/>
                        </a:solidFill>
                      </a:endParaRPr>
                    </a:p>
                    <a:p>
                      <a:pPr algn="ctr"/>
                      <a:endParaRPr lang="zh-TW" alt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b="1" dirty="0" smtClean="0">
                          <a:solidFill>
                            <a:srgbClr val="FF0000"/>
                          </a:solidFill>
                        </a:rPr>
                        <a:t>Ⅴ</a:t>
                      </a:r>
                      <a:endParaRPr lang="zh-TW" altLang="en-US" b="1" dirty="0" smtClean="0">
                        <a:solidFill>
                          <a:srgbClr val="FF0000"/>
                        </a:solidFill>
                      </a:endParaRPr>
                    </a:p>
                    <a:p>
                      <a:pPr algn="ctr"/>
                      <a:endParaRPr lang="zh-TW" alt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72774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gradFill flip="none" rotWithShape="1">
            <a:gsLst>
              <a:gs pos="0">
                <a:schemeClr val="accent1">
                  <a:tint val="66000"/>
                  <a:satMod val="160000"/>
                  <a:alpha val="72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8100000" scaled="1"/>
            <a:tileRect/>
          </a:gradFill>
        </p:spPr>
        <p:txBody>
          <a:bodyPr>
            <a:normAutofit/>
          </a:bodyPr>
          <a:lstStyle/>
          <a:p>
            <a:r>
              <a:rPr lang="en-US" altLang="zh-TW" b="1" dirty="0" smtClean="0"/>
              <a:t>To solve the problem</a:t>
            </a:r>
            <a:endParaRPr lang="zh-TW" altLang="en-US" b="1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53136"/>
          </a:xfrm>
          <a:gradFill flip="none" rotWithShape="1">
            <a:gsLst>
              <a:gs pos="0">
                <a:schemeClr val="accent1">
                  <a:tint val="66000"/>
                  <a:satMod val="160000"/>
                  <a:alpha val="7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100000" t="100000"/>
            </a:path>
            <a:tileRect r="-100000" b="-100000"/>
          </a:gradFill>
        </p:spPr>
        <p:txBody>
          <a:bodyPr>
            <a:normAutofit fontScale="92500" lnSpcReduction="20000"/>
          </a:bodyPr>
          <a:lstStyle/>
          <a:p>
            <a:r>
              <a:rPr lang="en-US" altLang="zh-TW" dirty="0" smtClean="0"/>
              <a:t>Chairman→ chairperson </a:t>
            </a:r>
          </a:p>
          <a:p>
            <a:r>
              <a:rPr lang="en-US" altLang="zh-TW" dirty="0" smtClean="0"/>
              <a:t>Woman→ </a:t>
            </a:r>
            <a:r>
              <a:rPr lang="en-US" altLang="zh-TW" dirty="0" err="1" smtClean="0"/>
              <a:t>woperson</a:t>
            </a:r>
            <a:endParaRPr lang="en-US" altLang="zh-TW" dirty="0" smtClean="0"/>
          </a:p>
          <a:p>
            <a:r>
              <a:rPr lang="en-US" altLang="zh-TW" dirty="0" smtClean="0"/>
              <a:t>Foreman→ supervisor </a:t>
            </a:r>
          </a:p>
          <a:p>
            <a:r>
              <a:rPr lang="en-US" altLang="zh-TW" dirty="0" smtClean="0"/>
              <a:t>Stewardess→ flight attendant </a:t>
            </a:r>
          </a:p>
          <a:p>
            <a:r>
              <a:rPr lang="en-US" altLang="zh-TW" dirty="0" smtClean="0"/>
              <a:t>New Swedish Pronoun</a:t>
            </a:r>
          </a:p>
          <a:p>
            <a:pPr marL="0" indent="0">
              <a:buNone/>
            </a:pPr>
            <a:r>
              <a:rPr lang="en-US" altLang="zh-TW" dirty="0" smtClean="0"/>
              <a:t>	Han = he </a:t>
            </a:r>
          </a:p>
          <a:p>
            <a:pPr marL="0" indent="0">
              <a:buNone/>
            </a:pPr>
            <a:r>
              <a:rPr lang="en-US" altLang="zh-TW" dirty="0" smtClean="0"/>
              <a:t>	Hon = she </a:t>
            </a:r>
          </a:p>
          <a:p>
            <a:pPr marL="0" indent="0">
              <a:buNone/>
            </a:pPr>
            <a:r>
              <a:rPr lang="en-US" altLang="zh-TW" dirty="0" smtClean="0"/>
              <a:t>	</a:t>
            </a:r>
            <a:r>
              <a:rPr lang="en-US" altLang="zh-TW" dirty="0" err="1" smtClean="0"/>
              <a:t>Det</a:t>
            </a:r>
            <a:r>
              <a:rPr lang="en-US" altLang="zh-TW" dirty="0" smtClean="0"/>
              <a:t> = it</a:t>
            </a:r>
          </a:p>
          <a:p>
            <a:endParaRPr lang="en-US" altLang="zh-TW" dirty="0" smtClean="0"/>
          </a:p>
          <a:p>
            <a:pPr marL="0" indent="0">
              <a:buNone/>
            </a:pPr>
            <a:r>
              <a:rPr lang="en-US" altLang="zh-TW" dirty="0" smtClean="0"/>
              <a:t>	</a:t>
            </a:r>
            <a:r>
              <a:rPr lang="en-US" altLang="zh-TW" dirty="0" smtClean="0">
                <a:solidFill>
                  <a:srgbClr val="FF0000"/>
                </a:solidFill>
              </a:rPr>
              <a:t>Hen = genderless</a:t>
            </a:r>
          </a:p>
          <a:p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1641880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696</TotalTime>
  <Words>168</Words>
  <Application>Microsoft Office PowerPoint</Application>
  <PresentationFormat>如螢幕大小 (4:3)</PresentationFormat>
  <Paragraphs>55</Paragraphs>
  <Slides>5</Slides>
  <Notes>2</Notes>
  <HiddenSlides>0</HiddenSlides>
  <MMClips>0</MMClips>
  <ScaleCrop>false</ScaleCrop>
  <HeadingPairs>
    <vt:vector size="4" baseType="variant">
      <vt:variant>
        <vt:lpstr>佈景主題</vt:lpstr>
      </vt:variant>
      <vt:variant>
        <vt:i4>1</vt:i4>
      </vt:variant>
      <vt:variant>
        <vt:lpstr>投影片標題</vt:lpstr>
      </vt:variant>
      <vt:variant>
        <vt:i4>5</vt:i4>
      </vt:variant>
    </vt:vector>
  </HeadingPairs>
  <TitlesOfParts>
    <vt:vector size="6" baseType="lpstr">
      <vt:lpstr>Office 佈景主題</vt:lpstr>
      <vt:lpstr>SOME CIRCUMSTANCES OF SEMANTIC CHANGE</vt:lpstr>
      <vt:lpstr>The meaning of a word may vary according to</vt:lpstr>
      <vt:lpstr>When learned words become popular, they develop less exact meanings. For example:</vt:lpstr>
      <vt:lpstr>It is hard to talk about persons without specifying their sex</vt:lpstr>
      <vt:lpstr>To solve the problem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SOME CIRCUMSTANCES OF SEMANTIC CHANGE</dc:title>
  <dc:creator>eva lin</dc:creator>
  <cp:lastModifiedBy>eva lin</cp:lastModifiedBy>
  <cp:revision>20</cp:revision>
  <dcterms:created xsi:type="dcterms:W3CDTF">2015-05-07T09:24:01Z</dcterms:created>
  <dcterms:modified xsi:type="dcterms:W3CDTF">2015-05-08T00:41:56Z</dcterms:modified>
</cp:coreProperties>
</file>